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1" autoAdjust="0"/>
    <p:restoredTop sz="94660"/>
  </p:normalViewPr>
  <p:slideViewPr>
    <p:cSldViewPr>
      <p:cViewPr varScale="1">
        <p:scale>
          <a:sx n="70" d="100"/>
          <a:sy n="70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6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10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6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8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7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9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4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6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2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8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F0D9-11EA-4D18-B4BD-BCF3A917ADE1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7A57-B7CE-4F3B-9476-E27104FFD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4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4039856" y="3135781"/>
            <a:ext cx="1290382" cy="1301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Shem 600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14460" y="3296459"/>
            <a:ext cx="897708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latin typeface="Agency FB" panose="020B0503020202020204" pitchFamily="34" charset="0"/>
              </a:rPr>
              <a:t>Aarphaxad</a:t>
            </a:r>
            <a:r>
              <a:rPr lang="en-US" sz="800" dirty="0" smtClean="0">
                <a:latin typeface="Agency FB" panose="020B0503020202020204" pitchFamily="34" charset="0"/>
              </a:rPr>
              <a:t> 438</a:t>
            </a:r>
            <a:endParaRPr lang="en-US" sz="800" dirty="0">
              <a:latin typeface="Agency FB" panose="020B0503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02096" y="710657"/>
            <a:ext cx="244982" cy="543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4643" y="36339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gency FB" panose="020B0503020202020204" pitchFamily="34" charset="0"/>
              </a:rPr>
              <a:t>Creation</a:t>
            </a:r>
            <a:endParaRPr lang="en-US" sz="1400" dirty="0">
              <a:latin typeface="Agency FB" panose="020B0503020202020204" pitchFamily="34" charset="0"/>
            </a:endParaRPr>
          </a:p>
        </p:txBody>
      </p:sp>
      <p:cxnSp>
        <p:nvCxnSpPr>
          <p:cNvPr id="18" name="Straight Arrow Connector 17"/>
          <p:cNvCxnSpPr>
            <a:endCxn id="63" idx="2"/>
          </p:cNvCxnSpPr>
          <p:nvPr/>
        </p:nvCxnSpPr>
        <p:spPr>
          <a:xfrm flipH="1" flipV="1">
            <a:off x="4302071" y="2236129"/>
            <a:ext cx="23408" cy="17947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31088" y="528080"/>
            <a:ext cx="7473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</a:rPr>
              <a:t>3000 </a:t>
            </a:r>
          </a:p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37783" y="537410"/>
            <a:ext cx="734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</a:rPr>
              <a:t>3500 </a:t>
            </a:r>
          </a:p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41377" y="552539"/>
            <a:ext cx="6899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2500</a:t>
            </a:r>
          </a:p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73870" y="546477"/>
            <a:ext cx="6944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</a:rPr>
              <a:t>1000</a:t>
            </a:r>
          </a:p>
          <a:p>
            <a:r>
              <a:rPr lang="en-US" sz="2000" dirty="0" smtClean="0">
                <a:latin typeface="Agency FB" panose="020B0503020202020204" pitchFamily="34" charset="0"/>
              </a:rPr>
              <a:t> 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73119" y="552539"/>
            <a:ext cx="6814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1500</a:t>
            </a:r>
          </a:p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93955" y="517281"/>
            <a:ext cx="705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</a:rPr>
              <a:t>2000</a:t>
            </a:r>
          </a:p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 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29489" y="152400"/>
            <a:ext cx="5549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</a:rPr>
              <a:t>Job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90995" y="5184877"/>
            <a:ext cx="247856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u="sng" dirty="0" smtClean="0">
                <a:latin typeface="Agency FB" panose="020B0503020202020204" pitchFamily="34" charset="0"/>
              </a:rPr>
              <a:t>12 Tribes</a:t>
            </a:r>
          </a:p>
          <a:p>
            <a:pPr algn="ctr"/>
            <a:r>
              <a:rPr lang="en-US" sz="1000" b="1" dirty="0" smtClean="0">
                <a:latin typeface="Agency FB" panose="020B0503020202020204" pitchFamily="34" charset="0"/>
              </a:rPr>
              <a:t>Reuben,  Simeon, Issachar, </a:t>
            </a:r>
            <a:r>
              <a:rPr lang="en-US" sz="1000" b="1" dirty="0" err="1" smtClean="0">
                <a:latin typeface="Agency FB" panose="020B0503020202020204" pitchFamily="34" charset="0"/>
              </a:rPr>
              <a:t>Zebulun</a:t>
            </a:r>
            <a:r>
              <a:rPr lang="en-US" sz="1000" b="1" dirty="0" smtClean="0">
                <a:latin typeface="Agency FB" panose="020B0503020202020204" pitchFamily="34" charset="0"/>
              </a:rPr>
              <a:t>,</a:t>
            </a:r>
          </a:p>
          <a:p>
            <a:pPr algn="ctr"/>
            <a:r>
              <a:rPr lang="en-US" sz="1000" b="1" dirty="0">
                <a:latin typeface="Agency FB" panose="020B0503020202020204" pitchFamily="34" charset="0"/>
              </a:rPr>
              <a:t>Benjamin,  Dan, Naphtali, Gad, Asher</a:t>
            </a:r>
          </a:p>
          <a:p>
            <a:pPr algn="ctr"/>
            <a:r>
              <a:rPr lang="en-US" sz="1000" b="1" dirty="0" smtClean="0">
                <a:latin typeface="Agency FB" panose="020B0503020202020204" pitchFamily="34" charset="0"/>
              </a:rPr>
              <a:t> Levi - Comes Priesthood</a:t>
            </a:r>
          </a:p>
          <a:p>
            <a:pPr algn="ctr"/>
            <a:r>
              <a:rPr lang="en-US" sz="1000" b="1" dirty="0" smtClean="0">
                <a:latin typeface="Agency FB" panose="020B0503020202020204" pitchFamily="34" charset="0"/>
              </a:rPr>
              <a:t> Judah – ROYAL Line – David - Messiah </a:t>
            </a:r>
          </a:p>
          <a:p>
            <a:pPr algn="ctr"/>
            <a:r>
              <a:rPr lang="en-US" sz="1200" b="1" dirty="0" smtClean="0">
                <a:latin typeface="Agency FB" panose="020B0503020202020204" pitchFamily="34" charset="0"/>
              </a:rPr>
              <a:t>Joseph</a:t>
            </a:r>
            <a:r>
              <a:rPr lang="en-US" sz="1000" b="1" dirty="0" smtClean="0">
                <a:latin typeface="Agency FB" panose="020B0503020202020204" pitchFamily="34" charset="0"/>
              </a:rPr>
              <a:t> has Ephraim &amp; </a:t>
            </a:r>
            <a:r>
              <a:rPr lang="en-US" sz="1000" b="1" dirty="0" err="1" smtClean="0">
                <a:latin typeface="Agency FB" panose="020B0503020202020204" pitchFamily="34" charset="0"/>
              </a:rPr>
              <a:t>Manaseh</a:t>
            </a:r>
            <a:r>
              <a:rPr lang="en-US" sz="1000" b="1" dirty="0" smtClean="0">
                <a:latin typeface="Agency FB" panose="020B0503020202020204" pitchFamily="34" charset="0"/>
              </a:rPr>
              <a:t> in </a:t>
            </a:r>
            <a:r>
              <a:rPr lang="en-US" sz="1000" b="1" dirty="0" err="1" smtClean="0">
                <a:latin typeface="Agency FB" panose="020B0503020202020204" pitchFamily="34" charset="0"/>
              </a:rPr>
              <a:t>Eqypt</a:t>
            </a:r>
            <a:endParaRPr lang="en-US" sz="1000" b="1" dirty="0" smtClean="0">
              <a:latin typeface="Agency FB" panose="020B0503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01736" y="4662071"/>
            <a:ext cx="503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gency FB" panose="020B0503020202020204" pitchFamily="34" charset="0"/>
              </a:rPr>
              <a:t>Isaac</a:t>
            </a:r>
            <a:endParaRPr lang="en-US" sz="1200" dirty="0">
              <a:latin typeface="Agency FB" panose="020B0503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39856" y="4457259"/>
            <a:ext cx="100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Abraham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572000" y="609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19434" y="6044625"/>
            <a:ext cx="86236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" dirty="0" smtClean="0">
                <a:latin typeface="Agency FB" panose="020B0503020202020204" pitchFamily="34" charset="0"/>
              </a:rPr>
              <a:t>EXODUS</a:t>
            </a:r>
          </a:p>
          <a:p>
            <a:r>
              <a:rPr lang="en-US" sz="800" dirty="0" smtClean="0">
                <a:latin typeface="Agency FB" panose="020B0503020202020204" pitchFamily="34" charset="0"/>
              </a:rPr>
              <a:t>Leviticus</a:t>
            </a:r>
          </a:p>
          <a:p>
            <a:r>
              <a:rPr lang="en-US" sz="800" dirty="0" smtClean="0">
                <a:latin typeface="Agency FB" panose="020B0503020202020204" pitchFamily="34" charset="0"/>
              </a:rPr>
              <a:t>Numbers</a:t>
            </a:r>
          </a:p>
          <a:p>
            <a:r>
              <a:rPr lang="en-US" sz="800" dirty="0" smtClean="0">
                <a:latin typeface="Agency FB" panose="020B0503020202020204" pitchFamily="34" charset="0"/>
              </a:rPr>
              <a:t>Deuteronomy</a:t>
            </a:r>
            <a:endParaRPr lang="en-US" sz="800" dirty="0">
              <a:latin typeface="Agency FB" panose="020B0503020202020204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71600" y="1743717"/>
            <a:ext cx="1828800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Seth 912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572050" y="1896117"/>
            <a:ext cx="1780750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gency FB" panose="020B0503020202020204" pitchFamily="34" charset="0"/>
              </a:rPr>
              <a:t>Enos</a:t>
            </a:r>
            <a:r>
              <a:rPr lang="en-US" sz="1000" dirty="0" smtClean="0">
                <a:latin typeface="Agency FB" panose="020B0503020202020204" pitchFamily="34" charset="0"/>
              </a:rPr>
              <a:t> 905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52599" y="2048517"/>
            <a:ext cx="1794193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gency FB" panose="020B0503020202020204" pitchFamily="34" charset="0"/>
              </a:rPr>
              <a:t>Cainan</a:t>
            </a:r>
            <a:r>
              <a:rPr lang="en-US" sz="1000" dirty="0" smtClean="0">
                <a:latin typeface="Agency FB" panose="020B0503020202020204" pitchFamily="34" charset="0"/>
              </a:rPr>
              <a:t> 910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904999" y="2200917"/>
            <a:ext cx="1771994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gency FB" panose="020B0503020202020204" pitchFamily="34" charset="0"/>
              </a:rPr>
              <a:t>Mahalaleel</a:t>
            </a:r>
            <a:r>
              <a:rPr lang="en-US" sz="1000" dirty="0" smtClean="0">
                <a:latin typeface="Agency FB" panose="020B0503020202020204" pitchFamily="34" charset="0"/>
              </a:rPr>
              <a:t> 895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057399" y="2353317"/>
            <a:ext cx="1916973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Jared 962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335278" y="2516612"/>
            <a:ext cx="773306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Enoch 365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516573" y="2658117"/>
            <a:ext cx="1785498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Methuselah 969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971800" y="2810517"/>
            <a:ext cx="1306864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latin typeface="Agency FB" panose="020B0503020202020204" pitchFamily="34" charset="0"/>
              </a:rPr>
              <a:t>Lamech</a:t>
            </a:r>
            <a:r>
              <a:rPr lang="en-US" sz="1000" dirty="0" smtClean="0">
                <a:latin typeface="Agency FB" panose="020B0503020202020204" pitchFamily="34" charset="0"/>
              </a:rPr>
              <a:t> 777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19600" y="3457137"/>
            <a:ext cx="794737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latin typeface="Agency FB" panose="020B0503020202020204" pitchFamily="34" charset="0"/>
              </a:rPr>
              <a:t>Salah 433</a:t>
            </a:r>
            <a:endParaRPr lang="en-US" sz="800" dirty="0">
              <a:latin typeface="Agency FB" panose="020B0503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95800" y="3599641"/>
            <a:ext cx="896675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latin typeface="Agency FB" panose="020B0503020202020204" pitchFamily="34" charset="0"/>
              </a:rPr>
              <a:t>Eber</a:t>
            </a:r>
            <a:r>
              <a:rPr lang="en-US" sz="800" dirty="0" smtClean="0">
                <a:latin typeface="Agency FB" panose="020B0503020202020204" pitchFamily="34" charset="0"/>
              </a:rPr>
              <a:t> 464</a:t>
            </a:r>
            <a:endParaRPr lang="en-US" sz="800" dirty="0">
              <a:latin typeface="Agency FB" panose="020B0503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572000" y="3746385"/>
            <a:ext cx="404102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 err="1" smtClean="0">
                <a:latin typeface="Agency FB" panose="020B0503020202020204" pitchFamily="34" charset="0"/>
              </a:rPr>
              <a:t>Peleg</a:t>
            </a:r>
            <a:r>
              <a:rPr lang="en-US" sz="600" dirty="0" smtClean="0">
                <a:latin typeface="Agency FB" panose="020B0503020202020204" pitchFamily="34" charset="0"/>
              </a:rPr>
              <a:t> </a:t>
            </a:r>
            <a:endParaRPr lang="en-US" sz="600" dirty="0">
              <a:latin typeface="Agency FB" panose="020B0503020202020204" pitchFamily="34" charset="0"/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 flipH="1">
            <a:off x="3544389" y="5075246"/>
            <a:ext cx="1108534" cy="48023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 flipV="1">
            <a:off x="7186995" y="1362669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51" name="Rectangle 150"/>
          <p:cNvSpPr/>
          <p:nvPr/>
        </p:nvSpPr>
        <p:spPr>
          <a:xfrm flipV="1">
            <a:off x="6993159" y="1365948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52" name="Rectangle 151"/>
          <p:cNvSpPr/>
          <p:nvPr/>
        </p:nvSpPr>
        <p:spPr>
          <a:xfrm flipV="1">
            <a:off x="6794558" y="1372988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>
            <a:off x="6975854" y="1220188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 flipV="1">
            <a:off x="6602204" y="1372940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55" name="Rectangle 154"/>
          <p:cNvSpPr/>
          <p:nvPr/>
        </p:nvSpPr>
        <p:spPr>
          <a:xfrm flipV="1">
            <a:off x="6400131" y="1374276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56" name="Rectangle 155"/>
          <p:cNvSpPr/>
          <p:nvPr/>
        </p:nvSpPr>
        <p:spPr>
          <a:xfrm flipV="1">
            <a:off x="6206059" y="1377498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57" name="Rectangle 156"/>
          <p:cNvSpPr/>
          <p:nvPr/>
        </p:nvSpPr>
        <p:spPr>
          <a:xfrm flipV="1">
            <a:off x="6016481" y="1374276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58" name="Rectangle 157"/>
          <p:cNvSpPr/>
          <p:nvPr/>
        </p:nvSpPr>
        <p:spPr>
          <a:xfrm flipV="1">
            <a:off x="5824757" y="1376713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006053" y="1223913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ectangle 159"/>
          <p:cNvSpPr/>
          <p:nvPr/>
        </p:nvSpPr>
        <p:spPr>
          <a:xfrm flipV="1">
            <a:off x="5632403" y="1376665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 flipV="1">
            <a:off x="5430330" y="1378001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 flipV="1">
            <a:off x="5240516" y="1374722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63" name="Rectangle 162"/>
          <p:cNvSpPr/>
          <p:nvPr/>
        </p:nvSpPr>
        <p:spPr>
          <a:xfrm flipV="1">
            <a:off x="5046680" y="1378001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70" name="Rectangle 169"/>
          <p:cNvSpPr/>
          <p:nvPr/>
        </p:nvSpPr>
        <p:spPr>
          <a:xfrm flipV="1">
            <a:off x="4853556" y="1370162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5034852" y="1217362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 flipV="1">
            <a:off x="4661202" y="1370114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73" name="Rectangle 172"/>
          <p:cNvSpPr/>
          <p:nvPr/>
        </p:nvSpPr>
        <p:spPr>
          <a:xfrm flipV="1">
            <a:off x="4459129" y="1371450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74" name="Rectangle 173"/>
          <p:cNvSpPr/>
          <p:nvPr/>
        </p:nvSpPr>
        <p:spPr>
          <a:xfrm flipV="1">
            <a:off x="4269315" y="1368171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 flipV="1">
            <a:off x="4075479" y="1371450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76" name="Rectangle 175"/>
          <p:cNvSpPr/>
          <p:nvPr/>
        </p:nvSpPr>
        <p:spPr>
          <a:xfrm flipV="1">
            <a:off x="3890124" y="1371112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cxnSp>
        <p:nvCxnSpPr>
          <p:cNvPr id="177" name="Straight Connector 176"/>
          <p:cNvCxnSpPr/>
          <p:nvPr/>
        </p:nvCxnSpPr>
        <p:spPr>
          <a:xfrm>
            <a:off x="4071420" y="1218312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Rectangle 177"/>
          <p:cNvSpPr/>
          <p:nvPr/>
        </p:nvSpPr>
        <p:spPr>
          <a:xfrm flipV="1">
            <a:off x="3697770" y="1371064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79" name="Rectangle 178"/>
          <p:cNvSpPr/>
          <p:nvPr/>
        </p:nvSpPr>
        <p:spPr>
          <a:xfrm flipV="1">
            <a:off x="3495697" y="1372400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80" name="Rectangle 179"/>
          <p:cNvSpPr/>
          <p:nvPr/>
        </p:nvSpPr>
        <p:spPr>
          <a:xfrm flipV="1">
            <a:off x="3305883" y="1369121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81" name="Rectangle 180"/>
          <p:cNvSpPr/>
          <p:nvPr/>
        </p:nvSpPr>
        <p:spPr>
          <a:xfrm flipV="1">
            <a:off x="3112047" y="1372400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82" name="Rectangle 181"/>
          <p:cNvSpPr/>
          <p:nvPr/>
        </p:nvSpPr>
        <p:spPr>
          <a:xfrm flipV="1">
            <a:off x="2919518" y="1365599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cxnSp>
        <p:nvCxnSpPr>
          <p:cNvPr id="183" name="Straight Connector 182"/>
          <p:cNvCxnSpPr/>
          <p:nvPr/>
        </p:nvCxnSpPr>
        <p:spPr>
          <a:xfrm>
            <a:off x="3100814" y="1212799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 flipV="1">
            <a:off x="2727164" y="1365551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85" name="Rectangle 184"/>
          <p:cNvSpPr/>
          <p:nvPr/>
        </p:nvSpPr>
        <p:spPr>
          <a:xfrm flipV="1">
            <a:off x="2525091" y="1366887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86" name="Rectangle 185"/>
          <p:cNvSpPr/>
          <p:nvPr/>
        </p:nvSpPr>
        <p:spPr>
          <a:xfrm flipV="1">
            <a:off x="2335277" y="1363608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87" name="Rectangle 186"/>
          <p:cNvSpPr/>
          <p:nvPr/>
        </p:nvSpPr>
        <p:spPr>
          <a:xfrm flipV="1">
            <a:off x="2141441" y="1366887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88" name="Rectangle 187"/>
          <p:cNvSpPr/>
          <p:nvPr/>
        </p:nvSpPr>
        <p:spPr>
          <a:xfrm flipV="1">
            <a:off x="1965544" y="1360429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cxnSp>
        <p:nvCxnSpPr>
          <p:cNvPr id="189" name="Straight Connector 188"/>
          <p:cNvCxnSpPr/>
          <p:nvPr/>
        </p:nvCxnSpPr>
        <p:spPr>
          <a:xfrm>
            <a:off x="2146840" y="1207629"/>
            <a:ext cx="7769" cy="423653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0" name="Rectangle 189"/>
          <p:cNvSpPr/>
          <p:nvPr/>
        </p:nvSpPr>
        <p:spPr>
          <a:xfrm flipV="1">
            <a:off x="1773190" y="1360381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 flipV="1">
            <a:off x="1571117" y="1361717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 flipV="1">
            <a:off x="1381303" y="1358438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 flipV="1">
            <a:off x="1188596" y="1356336"/>
            <a:ext cx="181296" cy="1791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05884" y="2962917"/>
            <a:ext cx="1736738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Noah 950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182951" y="1580352"/>
            <a:ext cx="1788849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Adam 930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4648200" y="3899256"/>
            <a:ext cx="404102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 err="1" smtClean="0">
                <a:latin typeface="Agency FB" panose="020B0503020202020204" pitchFamily="34" charset="0"/>
              </a:rPr>
              <a:t>Reu</a:t>
            </a:r>
            <a:r>
              <a:rPr lang="en-US" sz="600" dirty="0" smtClean="0">
                <a:latin typeface="Agency FB" panose="020B0503020202020204" pitchFamily="34" charset="0"/>
              </a:rPr>
              <a:t> </a:t>
            </a:r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648200" y="4051518"/>
            <a:ext cx="404102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 err="1" smtClean="0">
                <a:latin typeface="Agency FB" panose="020B0503020202020204" pitchFamily="34" charset="0"/>
              </a:rPr>
              <a:t>Serug</a:t>
            </a:r>
            <a:r>
              <a:rPr lang="en-US" sz="600" dirty="0" smtClean="0">
                <a:latin typeface="Agency FB" panose="020B0503020202020204" pitchFamily="34" charset="0"/>
              </a:rPr>
              <a:t> </a:t>
            </a:r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724400" y="4206293"/>
            <a:ext cx="274136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1257284" y="6369766"/>
            <a:ext cx="4659377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GENESIS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4648200" y="4193260"/>
            <a:ext cx="3850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err="1" smtClean="0">
                <a:latin typeface="Agency FB" panose="020B0503020202020204" pitchFamily="34" charset="0"/>
              </a:rPr>
              <a:t>Nahor</a:t>
            </a:r>
            <a:endParaRPr lang="en-US" sz="600" dirty="0">
              <a:latin typeface="Agency FB" panose="020B0503020202020204" pitchFamily="34" charset="0"/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4800600" y="4358495"/>
            <a:ext cx="333176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4750072" y="4322250"/>
            <a:ext cx="4315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>
                <a:latin typeface="Agency FB" panose="020B0503020202020204" pitchFamily="34" charset="0"/>
              </a:rPr>
              <a:t>Terah</a:t>
            </a:r>
            <a:endParaRPr lang="en-US" sz="800" dirty="0">
              <a:latin typeface="Agency FB" panose="020B0503020202020204" pitchFamily="34" charset="0"/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5015161" y="4510895"/>
            <a:ext cx="318839" cy="159913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solidFill>
                  <a:sysClr val="windowText" lastClr="000000"/>
                </a:solidFill>
                <a:latin typeface="Agency FB" panose="020B0503020202020204" pitchFamily="34" charset="0"/>
              </a:rPr>
              <a:t> </a:t>
            </a:r>
            <a:endParaRPr lang="en-US" sz="300" dirty="0">
              <a:solidFill>
                <a:sysClr val="windowText" lastClr="000000"/>
              </a:solidFill>
              <a:latin typeface="Agency FB" panose="020B0503020202020204" pitchFamily="34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5140850" y="4677191"/>
            <a:ext cx="269350" cy="142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5257800" y="4813335"/>
            <a:ext cx="304800" cy="1669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648200" y="4814471"/>
            <a:ext cx="562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gency FB" panose="020B0503020202020204" pitchFamily="34" charset="0"/>
              </a:rPr>
              <a:t>Jacob</a:t>
            </a:r>
            <a:endParaRPr lang="en-US" sz="1200" b="1" dirty="0">
              <a:latin typeface="Agency FB" panose="020B0503020202020204" pitchFamily="34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5334000" y="4986659"/>
            <a:ext cx="298403" cy="147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953000" y="4952376"/>
            <a:ext cx="4058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gency FB" panose="020B0503020202020204" pitchFamily="34" charset="0"/>
              </a:rPr>
              <a:t>Levi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5486400" y="5139705"/>
            <a:ext cx="260636" cy="1473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975250" y="5112950"/>
            <a:ext cx="5533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gency FB" panose="020B0503020202020204" pitchFamily="34" charset="0"/>
              </a:rPr>
              <a:t>Joseph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5634708" y="5293441"/>
            <a:ext cx="262321" cy="1660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5111505" y="5258386"/>
            <a:ext cx="5757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gency FB" panose="020B0503020202020204" pitchFamily="34" charset="0"/>
              </a:rPr>
              <a:t>Kohath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5710908" y="5465833"/>
            <a:ext cx="295145" cy="1441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5897029" y="5619673"/>
            <a:ext cx="271201" cy="1877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" dirty="0" smtClean="0">
                <a:latin typeface="Agency FB" panose="020B0503020202020204" pitchFamily="34" charset="0"/>
              </a:rPr>
              <a:t> </a:t>
            </a:r>
            <a:endParaRPr lang="en-US" sz="300" dirty="0">
              <a:latin typeface="Agency FB" panose="020B0503020202020204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120326" y="5442750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latin typeface="Agency FB" panose="020B0503020202020204" pitchFamily="34" charset="0"/>
              </a:rPr>
              <a:t>Amram</a:t>
            </a:r>
            <a:endParaRPr lang="en-US" sz="1000" dirty="0">
              <a:latin typeface="Agency FB" panose="020B0503020202020204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200890" y="5566930"/>
            <a:ext cx="774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gency FB" panose="020B0503020202020204" pitchFamily="34" charset="0"/>
              </a:rPr>
              <a:t>MOSES </a:t>
            </a:r>
          </a:p>
          <a:p>
            <a:r>
              <a:rPr lang="en-US" sz="1200" b="1" dirty="0">
                <a:latin typeface="Agency FB" panose="020B0503020202020204" pitchFamily="34" charset="0"/>
              </a:rPr>
              <a:t> </a:t>
            </a:r>
            <a:r>
              <a:rPr lang="en-US" sz="1200" b="1" dirty="0" smtClean="0">
                <a:latin typeface="Agency FB" panose="020B0503020202020204" pitchFamily="34" charset="0"/>
              </a:rPr>
              <a:t>   Aaron</a:t>
            </a:r>
            <a:endParaRPr lang="en-US" sz="1200" b="1" dirty="0">
              <a:latin typeface="Agency FB" panose="020B0503020202020204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 rot="10800000" flipV="1">
            <a:off x="5478826" y="1752601"/>
            <a:ext cx="618946" cy="5240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gency FB" panose="020B0503020202020204" pitchFamily="34" charset="0"/>
              </a:rPr>
              <a:t>EQYPT </a:t>
            </a:r>
            <a:endParaRPr lang="en-US" sz="1000" dirty="0">
              <a:latin typeface="Agency FB" panose="020B0503020202020204" pitchFamily="34" charset="0"/>
            </a:endParaRPr>
          </a:p>
        </p:txBody>
      </p:sp>
      <p:cxnSp>
        <p:nvCxnSpPr>
          <p:cNvPr id="129" name="Straight Arrow Connector 128"/>
          <p:cNvCxnSpPr>
            <a:stCxn id="47" idx="1"/>
          </p:cNvCxnSpPr>
          <p:nvPr/>
        </p:nvCxnSpPr>
        <p:spPr>
          <a:xfrm flipH="1" flipV="1">
            <a:off x="2649696" y="3963860"/>
            <a:ext cx="1390160" cy="662676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998" y="2667000"/>
            <a:ext cx="27403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Covenant</a:t>
            </a:r>
          </a:p>
          <a:p>
            <a:pPr algn="ctr"/>
            <a:r>
              <a:rPr lang="en-US" sz="1200" dirty="0" smtClean="0"/>
              <a:t>Many descendants/ great nation &amp; name</a:t>
            </a:r>
          </a:p>
          <a:p>
            <a:pPr algn="ctr"/>
            <a:r>
              <a:rPr lang="en-US" sz="1200" dirty="0" smtClean="0"/>
              <a:t>Seed – Messiah – All Blessed</a:t>
            </a:r>
          </a:p>
          <a:p>
            <a:pPr algn="ctr"/>
            <a:r>
              <a:rPr lang="en-US" sz="1200" dirty="0" smtClean="0"/>
              <a:t>Promise Land, Blessing/Curses</a:t>
            </a:r>
          </a:p>
          <a:p>
            <a:pPr algn="ctr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</a:rPr>
              <a:t>FAITH – Believed God</a:t>
            </a:r>
          </a:p>
          <a:p>
            <a:pPr algn="ctr"/>
            <a:r>
              <a:rPr lang="en-US" sz="1600" dirty="0" smtClean="0"/>
              <a:t>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credited as righteousness</a:t>
            </a:r>
          </a:p>
          <a:p>
            <a:pPr algn="ctr"/>
            <a:r>
              <a:rPr lang="en-US" b="1" dirty="0" smtClean="0"/>
              <a:t>Melchizedek</a:t>
            </a:r>
          </a:p>
          <a:p>
            <a:pPr algn="ctr"/>
            <a:r>
              <a:rPr lang="en-US" sz="1400" dirty="0" smtClean="0"/>
              <a:t>Hagar &amp; Ishmael</a:t>
            </a:r>
          </a:p>
          <a:p>
            <a:pPr algn="ctr"/>
            <a:r>
              <a:rPr lang="en-US" sz="1400" dirty="0" smtClean="0"/>
              <a:t>Circumcision</a:t>
            </a:r>
          </a:p>
          <a:p>
            <a:pPr algn="ctr"/>
            <a:r>
              <a:rPr lang="en-US" sz="1400" dirty="0" smtClean="0"/>
              <a:t>Lot/Sodom &amp; Gomorrah</a:t>
            </a:r>
          </a:p>
          <a:p>
            <a:pPr algn="ctr"/>
            <a:r>
              <a:rPr lang="en-US" sz="1400" dirty="0" smtClean="0"/>
              <a:t>Isaac/sacrifice</a:t>
            </a:r>
            <a:endParaRPr lang="en-US" sz="1400" dirty="0"/>
          </a:p>
        </p:txBody>
      </p:sp>
      <p:cxnSp>
        <p:nvCxnSpPr>
          <p:cNvPr id="135" name="Straight Arrow Connector 134"/>
          <p:cNvCxnSpPr/>
          <p:nvPr/>
        </p:nvCxnSpPr>
        <p:spPr>
          <a:xfrm flipV="1">
            <a:off x="6846246" y="5401637"/>
            <a:ext cx="359767" cy="22310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18648" y="3688108"/>
            <a:ext cx="204114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Baby Moses/Basket/River</a:t>
            </a:r>
          </a:p>
          <a:p>
            <a:pPr algn="ctr"/>
            <a:r>
              <a:rPr lang="en-US" sz="1200" dirty="0" smtClean="0"/>
              <a:t>Raised by </a:t>
            </a:r>
            <a:r>
              <a:rPr lang="en-US" sz="1200" dirty="0" smtClean="0"/>
              <a:t>Pharaoh's </a:t>
            </a:r>
            <a:r>
              <a:rPr lang="en-US" sz="1200" dirty="0" smtClean="0"/>
              <a:t>daughter</a:t>
            </a:r>
          </a:p>
          <a:p>
            <a:pPr algn="ctr"/>
            <a:r>
              <a:rPr lang="en-US" sz="1200" dirty="0" smtClean="0"/>
              <a:t>Flees to Midian</a:t>
            </a:r>
          </a:p>
          <a:p>
            <a:pPr algn="ctr"/>
            <a:r>
              <a:rPr lang="en-US" sz="1200" dirty="0" smtClean="0"/>
              <a:t>Burning Bush</a:t>
            </a:r>
          </a:p>
          <a:p>
            <a:pPr algn="ctr"/>
            <a:r>
              <a:rPr lang="en-US" sz="1200" dirty="0" smtClean="0"/>
              <a:t>Delivers Nation</a:t>
            </a:r>
          </a:p>
          <a:p>
            <a:pPr algn="ctr"/>
            <a:r>
              <a:rPr lang="en-US" sz="1200" dirty="0" smtClean="0"/>
              <a:t>10 plaques - Passover</a:t>
            </a:r>
          </a:p>
          <a:p>
            <a:pPr algn="ctr"/>
            <a:r>
              <a:rPr lang="en-US" sz="1200" dirty="0" smtClean="0"/>
              <a:t>Red Sea</a:t>
            </a:r>
          </a:p>
          <a:p>
            <a:pPr algn="ctr"/>
            <a:r>
              <a:rPr lang="en-US" sz="1200" dirty="0" smtClean="0"/>
              <a:t>Manna/Water</a:t>
            </a:r>
          </a:p>
          <a:p>
            <a:pPr algn="ctr"/>
            <a:r>
              <a:rPr lang="en-US" sz="1200" dirty="0" smtClean="0"/>
              <a:t>Sinai/Commandments</a:t>
            </a:r>
          </a:p>
          <a:p>
            <a:pPr algn="ctr"/>
            <a:r>
              <a:rPr lang="en-US" sz="1200" dirty="0" smtClean="0"/>
              <a:t>LAW, </a:t>
            </a:r>
            <a:r>
              <a:rPr lang="en-US" sz="1400" b="1" dirty="0" smtClean="0"/>
              <a:t>FEASTS, </a:t>
            </a:r>
            <a:r>
              <a:rPr lang="en-US" sz="1200" dirty="0" smtClean="0"/>
              <a:t>Tabernacle</a:t>
            </a:r>
          </a:p>
          <a:p>
            <a:pPr algn="ctr"/>
            <a:r>
              <a:rPr lang="en-US" sz="1200" dirty="0" smtClean="0"/>
              <a:t>12 spies/Caleb &amp; Joshua +</a:t>
            </a:r>
          </a:p>
          <a:p>
            <a:pPr algn="ctr"/>
            <a:r>
              <a:rPr lang="en-US" sz="1200" dirty="0" smtClean="0"/>
              <a:t>Bronze Snake</a:t>
            </a:r>
          </a:p>
          <a:p>
            <a:pPr algn="ctr"/>
            <a:r>
              <a:rPr lang="en-US" sz="1200" dirty="0" smtClean="0"/>
              <a:t>Balaam’s Donkey</a:t>
            </a:r>
          </a:p>
          <a:p>
            <a:pPr algn="ctr"/>
            <a:r>
              <a:rPr lang="en-US" sz="1200" dirty="0" smtClean="0"/>
              <a:t>Wander in Desert 40 years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937096" y="5432048"/>
            <a:ext cx="160172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Joseph</a:t>
            </a:r>
          </a:p>
          <a:p>
            <a:pPr algn="ctr"/>
            <a:r>
              <a:rPr lang="en-US" sz="1000" dirty="0" smtClean="0"/>
              <a:t> sold by brothers</a:t>
            </a:r>
          </a:p>
          <a:p>
            <a:pPr algn="ctr"/>
            <a:r>
              <a:rPr lang="en-US" sz="1000" dirty="0" smtClean="0"/>
              <a:t>Egypt/Potiphar/Prison,</a:t>
            </a:r>
          </a:p>
          <a:p>
            <a:pPr algn="ctr"/>
            <a:r>
              <a:rPr lang="en-US" sz="1000" dirty="0" smtClean="0"/>
              <a:t> Reveals Pharaoh's dream</a:t>
            </a:r>
          </a:p>
          <a:p>
            <a:pPr algn="ctr"/>
            <a:r>
              <a:rPr lang="en-US" sz="1000" dirty="0" smtClean="0"/>
              <a:t>Exalted/prepare for famine</a:t>
            </a:r>
            <a:endParaRPr lang="en-US" sz="1000" dirty="0"/>
          </a:p>
        </p:txBody>
      </p:sp>
      <p:cxnSp>
        <p:nvCxnSpPr>
          <p:cNvPr id="164" name="Straight Arrow Connector 163"/>
          <p:cNvCxnSpPr/>
          <p:nvPr/>
        </p:nvCxnSpPr>
        <p:spPr>
          <a:xfrm flipH="1">
            <a:off x="4777761" y="5091470"/>
            <a:ext cx="73739" cy="3405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H="1">
            <a:off x="1200183" y="921757"/>
            <a:ext cx="95576" cy="323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1113768" y="646561"/>
            <a:ext cx="445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gency FB" panose="020B0503020202020204" pitchFamily="34" charset="0"/>
              </a:rPr>
              <a:t>Fall</a:t>
            </a:r>
            <a:endParaRPr lang="en-US" sz="1400" dirty="0">
              <a:latin typeface="Agency FB" panose="020B0503020202020204" pitchFamily="34" charset="0"/>
            </a:endParaRPr>
          </a:p>
        </p:txBody>
      </p:sp>
      <p:cxnSp>
        <p:nvCxnSpPr>
          <p:cNvPr id="168" name="Straight Arrow Connector 167"/>
          <p:cNvCxnSpPr/>
          <p:nvPr/>
        </p:nvCxnSpPr>
        <p:spPr>
          <a:xfrm flipH="1">
            <a:off x="999205" y="1743717"/>
            <a:ext cx="143795" cy="226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402654" y="2009281"/>
            <a:ext cx="10391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gency FB" panose="020B0503020202020204" pitchFamily="34" charset="0"/>
              </a:rPr>
              <a:t>Cain &amp; Abel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020795" y="4615904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gency FB" panose="020B0503020202020204" pitchFamily="34" charset="0"/>
              </a:rPr>
              <a:t>Esau sold</a:t>
            </a:r>
          </a:p>
          <a:p>
            <a:pPr algn="ctr"/>
            <a:r>
              <a:rPr lang="en-US" sz="1200" dirty="0" smtClean="0">
                <a:latin typeface="Agency FB" panose="020B0503020202020204" pitchFamily="34" charset="0"/>
              </a:rPr>
              <a:t> Birthright</a:t>
            </a:r>
          </a:p>
          <a:p>
            <a:pPr algn="ctr"/>
            <a:r>
              <a:rPr lang="en-US" sz="1200" dirty="0" smtClean="0">
                <a:latin typeface="Agency FB" panose="020B0503020202020204" pitchFamily="34" charset="0"/>
              </a:rPr>
              <a:t> to Jacob</a:t>
            </a:r>
            <a:endParaRPr lang="en-US" sz="1200" dirty="0">
              <a:latin typeface="Agency FB" panose="020B0503020202020204" pitchFamily="34" charset="0"/>
            </a:endParaRPr>
          </a:p>
        </p:txBody>
      </p:sp>
      <p:cxnSp>
        <p:nvCxnSpPr>
          <p:cNvPr id="208" name="Straight Arrow Connector 207"/>
          <p:cNvCxnSpPr/>
          <p:nvPr/>
        </p:nvCxnSpPr>
        <p:spPr>
          <a:xfrm flipH="1">
            <a:off x="3851472" y="4814501"/>
            <a:ext cx="750264" cy="1384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H="1">
            <a:off x="4700928" y="2668207"/>
            <a:ext cx="101843" cy="2539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4415419" y="2222426"/>
            <a:ext cx="872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Agency FB" panose="020B0503020202020204" pitchFamily="34" charset="0"/>
              </a:rPr>
              <a:t>Tower of </a:t>
            </a:r>
          </a:p>
          <a:p>
            <a:pPr algn="ctr"/>
            <a:r>
              <a:rPr lang="en-US" sz="1400" dirty="0" smtClean="0">
                <a:latin typeface="Agency FB" panose="020B0503020202020204" pitchFamily="34" charset="0"/>
              </a:rPr>
              <a:t>Babel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97152" y="1836019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gency FB" panose="020B0503020202020204" pitchFamily="34" charset="0"/>
              </a:rPr>
              <a:t>Flood</a:t>
            </a:r>
            <a:endParaRPr lang="en-US" sz="2000" b="1" dirty="0">
              <a:latin typeface="Agency FB" panose="020B0503020202020204" pitchFamily="34" charset="0"/>
            </a:endParaRPr>
          </a:p>
        </p:txBody>
      </p:sp>
      <p:cxnSp>
        <p:nvCxnSpPr>
          <p:cNvPr id="222" name="Straight Arrow Connector 221"/>
          <p:cNvCxnSpPr/>
          <p:nvPr/>
        </p:nvCxnSpPr>
        <p:spPr>
          <a:xfrm>
            <a:off x="6846246" y="5956408"/>
            <a:ext cx="146913" cy="36091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H="1">
            <a:off x="6188739" y="5819074"/>
            <a:ext cx="137436" cy="19010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6757513" y="6317319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gency FB" panose="020B0503020202020204" pitchFamily="34" charset="0"/>
              </a:rPr>
              <a:t>Staff buds</a:t>
            </a:r>
            <a:endParaRPr lang="en-US" sz="1200" dirty="0">
              <a:latin typeface="Agency FB" panose="020B0503020202020204" pitchFamily="34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>
          <a:xfrm flipH="1" flipV="1">
            <a:off x="5556694" y="2422818"/>
            <a:ext cx="10512" cy="23028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 flipV="1">
            <a:off x="6097773" y="2409253"/>
            <a:ext cx="15151" cy="31286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91396" y="1997186"/>
            <a:ext cx="12618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Bible</a:t>
            </a:r>
          </a:p>
          <a:p>
            <a:pPr algn="ctr"/>
            <a:r>
              <a:rPr lang="en-US" sz="2400" dirty="0" smtClean="0"/>
              <a:t>Timeline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86" y="116060"/>
            <a:ext cx="9093514" cy="668674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9" name="Straight Arrow Connector 278"/>
          <p:cNvCxnSpPr/>
          <p:nvPr/>
        </p:nvCxnSpPr>
        <p:spPr>
          <a:xfrm flipV="1">
            <a:off x="5370091" y="2276147"/>
            <a:ext cx="199921" cy="77038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237" idx="0"/>
          </p:cNvCxnSpPr>
          <p:nvPr/>
        </p:nvCxnSpPr>
        <p:spPr>
          <a:xfrm flipH="1" flipV="1">
            <a:off x="2926068" y="2351170"/>
            <a:ext cx="16805" cy="2172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/>
          <p:nvPr/>
        </p:nvCxnSpPr>
        <p:spPr>
          <a:xfrm flipV="1">
            <a:off x="2430181" y="2268519"/>
            <a:ext cx="336686" cy="134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9" name="Straight Arrow Connector 258"/>
          <p:cNvCxnSpPr/>
          <p:nvPr/>
        </p:nvCxnSpPr>
        <p:spPr>
          <a:xfrm flipH="1" flipV="1">
            <a:off x="3512548" y="2268517"/>
            <a:ext cx="218862" cy="916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6200" y="1934483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 flipV="1">
            <a:off x="80585" y="2118679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20" name="Rectangle 119"/>
          <p:cNvSpPr/>
          <p:nvPr/>
        </p:nvSpPr>
        <p:spPr>
          <a:xfrm flipV="1">
            <a:off x="676985" y="2118051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22" name="Rectangle 121"/>
          <p:cNvSpPr/>
          <p:nvPr/>
        </p:nvSpPr>
        <p:spPr>
          <a:xfrm flipV="1">
            <a:off x="1223087" y="2118051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 flipV="1">
            <a:off x="1832687" y="2118051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 flipV="1">
            <a:off x="2442287" y="2118051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3051388" y="1943277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068471" y="1933222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 flipV="1">
            <a:off x="3072856" y="2117418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 flipV="1">
            <a:off x="3669256" y="2116790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31" name="Rectangle 130"/>
          <p:cNvSpPr/>
          <p:nvPr/>
        </p:nvSpPr>
        <p:spPr>
          <a:xfrm flipV="1">
            <a:off x="4215358" y="2116790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 flipV="1">
            <a:off x="4824958" y="2116790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35" name="Rectangle 134"/>
          <p:cNvSpPr/>
          <p:nvPr/>
        </p:nvSpPr>
        <p:spPr>
          <a:xfrm flipV="1">
            <a:off x="5434558" y="2116790"/>
            <a:ext cx="609101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cxnSp>
        <p:nvCxnSpPr>
          <p:cNvPr id="164" name="Straight Connector 163"/>
          <p:cNvCxnSpPr/>
          <p:nvPr/>
        </p:nvCxnSpPr>
        <p:spPr>
          <a:xfrm>
            <a:off x="6043659" y="1942016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044268" y="1932128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 flipV="1">
            <a:off x="6063698" y="2126367"/>
            <a:ext cx="570225" cy="533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 flipV="1">
            <a:off x="6645054" y="2115696"/>
            <a:ext cx="505056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 flipV="1">
            <a:off x="7150109" y="2115695"/>
            <a:ext cx="505045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69" name="Rectangle 168"/>
          <p:cNvSpPr/>
          <p:nvPr/>
        </p:nvSpPr>
        <p:spPr>
          <a:xfrm flipV="1">
            <a:off x="7640278" y="2115695"/>
            <a:ext cx="505045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98" name="Rectangle 197"/>
          <p:cNvSpPr/>
          <p:nvPr/>
        </p:nvSpPr>
        <p:spPr>
          <a:xfrm flipV="1">
            <a:off x="8137577" y="2115695"/>
            <a:ext cx="549223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0" y="1108871"/>
            <a:ext cx="732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gency FB" panose="020B0503020202020204" pitchFamily="34" charset="0"/>
              </a:rPr>
              <a:t>1</a:t>
            </a:r>
            <a:r>
              <a:rPr lang="en-US" sz="2000" dirty="0" smtClean="0">
                <a:latin typeface="Agency FB" panose="020B0503020202020204" pitchFamily="34" charset="0"/>
              </a:rPr>
              <a:t>500 </a:t>
            </a:r>
          </a:p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709889" y="1120442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</a:rPr>
              <a:t>1</a:t>
            </a:r>
            <a:r>
              <a:rPr lang="en-US" sz="2000" dirty="0">
                <a:latin typeface="Agency FB" panose="020B0503020202020204" pitchFamily="34" charset="0"/>
              </a:rPr>
              <a:t>0</a:t>
            </a:r>
            <a:r>
              <a:rPr lang="en-US" sz="2000" dirty="0" smtClean="0">
                <a:latin typeface="Agency FB" panose="020B0503020202020204" pitchFamily="34" charset="0"/>
              </a:rPr>
              <a:t>00 </a:t>
            </a:r>
          </a:p>
          <a:p>
            <a:pPr algn="ctr"/>
            <a:r>
              <a:rPr lang="en-US" sz="2000" dirty="0" smtClean="0">
                <a:latin typeface="Agency FB" panose="020B0503020202020204" pitchFamily="34" charset="0"/>
              </a:rPr>
              <a:t>BC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769994" y="1667952"/>
            <a:ext cx="712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gency FB" panose="020B0503020202020204" pitchFamily="34" charset="0"/>
              </a:rPr>
              <a:t>5</a:t>
            </a:r>
            <a:r>
              <a:rPr lang="en-US" sz="1400" dirty="0" smtClean="0">
                <a:latin typeface="Agency FB" panose="020B0503020202020204" pitchFamily="34" charset="0"/>
              </a:rPr>
              <a:t>00 </a:t>
            </a:r>
            <a:r>
              <a:rPr lang="en-US" sz="1000" dirty="0" smtClean="0">
                <a:latin typeface="Agency FB" panose="020B0503020202020204" pitchFamily="34" charset="0"/>
              </a:rPr>
              <a:t>BC</a:t>
            </a:r>
            <a:endParaRPr lang="en-US" sz="1000" dirty="0">
              <a:latin typeface="Agency FB" panose="020B0503020202020204" pitchFamily="34" charset="0"/>
            </a:endParaRPr>
          </a:p>
        </p:txBody>
      </p:sp>
      <p:cxnSp>
        <p:nvCxnSpPr>
          <p:cNvPr id="221" name="Straight Arrow Connector 220"/>
          <p:cNvCxnSpPr/>
          <p:nvPr/>
        </p:nvCxnSpPr>
        <p:spPr>
          <a:xfrm flipV="1">
            <a:off x="750447" y="2379678"/>
            <a:ext cx="1" cy="140526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-111943" y="3811007"/>
            <a:ext cx="1640039" cy="163121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Joshua</a:t>
            </a:r>
          </a:p>
          <a:p>
            <a:pPr algn="ctr"/>
            <a:r>
              <a:rPr lang="en-US" sz="1000" dirty="0" smtClean="0"/>
              <a:t>Conquest</a:t>
            </a:r>
          </a:p>
          <a:p>
            <a:pPr algn="ctr"/>
            <a:r>
              <a:rPr lang="en-US" sz="1000" dirty="0" smtClean="0"/>
              <a:t>Cross Jordan</a:t>
            </a:r>
          </a:p>
          <a:p>
            <a:pPr algn="ctr"/>
            <a:r>
              <a:rPr lang="en-US" sz="1000" dirty="0" smtClean="0"/>
              <a:t>Circumcise &amp; Passover</a:t>
            </a:r>
          </a:p>
          <a:p>
            <a:pPr algn="ctr"/>
            <a:r>
              <a:rPr lang="en-US" sz="1000" dirty="0" smtClean="0"/>
              <a:t>Jericho - </a:t>
            </a:r>
            <a:r>
              <a:rPr lang="en-US" sz="1000" dirty="0" err="1" smtClean="0"/>
              <a:t>Rahab</a:t>
            </a:r>
            <a:endParaRPr lang="en-US" sz="1000" dirty="0" smtClean="0"/>
          </a:p>
          <a:p>
            <a:pPr algn="ctr"/>
            <a:r>
              <a:rPr lang="en-US" sz="1000" dirty="0" smtClean="0"/>
              <a:t>Defeated Kings</a:t>
            </a:r>
          </a:p>
          <a:p>
            <a:pPr algn="ctr"/>
            <a:r>
              <a:rPr lang="en-US" sz="1000" dirty="0" smtClean="0"/>
              <a:t>Land Allotment</a:t>
            </a:r>
          </a:p>
          <a:p>
            <a:pPr algn="ctr"/>
            <a:r>
              <a:rPr lang="en-US" sz="1000" dirty="0" smtClean="0"/>
              <a:t>Did NOT Complete removal</a:t>
            </a:r>
          </a:p>
          <a:p>
            <a:pPr algn="ctr"/>
            <a:r>
              <a:rPr lang="en-US" sz="1000" dirty="0" smtClean="0"/>
              <a:t>Of pagan nations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490263"/>
            <a:ext cx="1828800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Judges</a:t>
            </a:r>
          </a:p>
          <a:p>
            <a:pPr algn="ctr"/>
            <a:r>
              <a:rPr lang="en-US" sz="700" dirty="0" smtClean="0"/>
              <a:t>Cycle of rebellion, repentance, deliverance</a:t>
            </a:r>
          </a:p>
          <a:p>
            <a:pPr algn="ctr"/>
            <a:r>
              <a:rPr lang="en-US" sz="900" dirty="0" err="1" smtClean="0"/>
              <a:t>Othniel</a:t>
            </a:r>
            <a:r>
              <a:rPr lang="en-US" sz="900" dirty="0" smtClean="0"/>
              <a:t>, Ehud, </a:t>
            </a:r>
            <a:r>
              <a:rPr lang="en-US" sz="900" dirty="0" err="1" smtClean="0"/>
              <a:t>Shamgar</a:t>
            </a:r>
            <a:r>
              <a:rPr lang="en-US" sz="900" dirty="0" smtClean="0"/>
              <a:t>, Deborah,</a:t>
            </a:r>
          </a:p>
          <a:p>
            <a:pPr algn="ctr"/>
            <a:r>
              <a:rPr lang="en-US" sz="900" dirty="0" smtClean="0"/>
              <a:t>Barak, Gideon, </a:t>
            </a:r>
            <a:r>
              <a:rPr lang="en-US" sz="900" dirty="0" err="1" smtClean="0"/>
              <a:t>Tola</a:t>
            </a:r>
            <a:r>
              <a:rPr lang="en-US" sz="900" dirty="0" smtClean="0"/>
              <a:t>, </a:t>
            </a:r>
            <a:r>
              <a:rPr lang="en-US" sz="900" dirty="0" err="1" smtClean="0"/>
              <a:t>Jair</a:t>
            </a:r>
            <a:r>
              <a:rPr lang="en-US" sz="900" dirty="0" smtClean="0"/>
              <a:t>, </a:t>
            </a:r>
            <a:r>
              <a:rPr lang="en-US" sz="900" dirty="0" err="1" smtClean="0"/>
              <a:t>Jephthah</a:t>
            </a:r>
            <a:r>
              <a:rPr lang="en-US" sz="900" dirty="0" smtClean="0"/>
              <a:t>, </a:t>
            </a:r>
          </a:p>
          <a:p>
            <a:pPr algn="ctr"/>
            <a:r>
              <a:rPr lang="en-US" sz="900" dirty="0" err="1" smtClean="0"/>
              <a:t>Ibzan,Elon</a:t>
            </a:r>
            <a:r>
              <a:rPr lang="en-US" sz="900" dirty="0" smtClean="0"/>
              <a:t>, </a:t>
            </a:r>
            <a:r>
              <a:rPr lang="en-US" sz="900" dirty="0" err="1" smtClean="0"/>
              <a:t>Abdon</a:t>
            </a:r>
            <a:r>
              <a:rPr lang="en-US" sz="900" dirty="0" smtClean="0"/>
              <a:t>, Samson, </a:t>
            </a:r>
            <a:endParaRPr lang="en-US" sz="900" dirty="0"/>
          </a:p>
        </p:txBody>
      </p:sp>
      <p:cxnSp>
        <p:nvCxnSpPr>
          <p:cNvPr id="222" name="Straight Arrow Connector 221"/>
          <p:cNvCxnSpPr/>
          <p:nvPr/>
        </p:nvCxnSpPr>
        <p:spPr>
          <a:xfrm>
            <a:off x="2602529" y="1564987"/>
            <a:ext cx="10970" cy="5209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3" name="Rectangle 222"/>
          <p:cNvSpPr/>
          <p:nvPr/>
        </p:nvSpPr>
        <p:spPr>
          <a:xfrm flipV="1">
            <a:off x="609849" y="2093662"/>
            <a:ext cx="304551" cy="1321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cxnSp>
        <p:nvCxnSpPr>
          <p:cNvPr id="224" name="Straight Arrow Connector 223"/>
          <p:cNvCxnSpPr>
            <a:stCxn id="15" idx="0"/>
          </p:cNvCxnSpPr>
          <p:nvPr/>
        </p:nvCxnSpPr>
        <p:spPr>
          <a:xfrm flipV="1">
            <a:off x="317485" y="2358136"/>
            <a:ext cx="20654" cy="417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-79194" y="2775410"/>
            <a:ext cx="79335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40 years</a:t>
            </a:r>
          </a:p>
          <a:p>
            <a:pPr algn="ctr"/>
            <a:r>
              <a:rPr lang="en-US" sz="1400" dirty="0" smtClean="0"/>
              <a:t>In the</a:t>
            </a:r>
          </a:p>
          <a:p>
            <a:pPr algn="ctr"/>
            <a:r>
              <a:rPr lang="en-US" sz="1400" dirty="0" smtClean="0"/>
              <a:t>Desert</a:t>
            </a:r>
          </a:p>
          <a:p>
            <a:pPr algn="ctr"/>
            <a:r>
              <a:rPr lang="en-US" sz="1000" dirty="0" smtClean="0"/>
              <a:t>Moses dies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931136"/>
            <a:ext cx="177805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Ruth</a:t>
            </a:r>
          </a:p>
          <a:p>
            <a:r>
              <a:rPr lang="en-US" sz="1000" dirty="0" smtClean="0"/>
              <a:t>Moabite/Mother in law Naomi</a:t>
            </a:r>
          </a:p>
          <a:p>
            <a:pPr algn="ctr"/>
            <a:r>
              <a:rPr lang="en-US" sz="1000" dirty="0" smtClean="0"/>
              <a:t>Boaz is Kinsmen redeemer</a:t>
            </a:r>
          </a:p>
          <a:p>
            <a:pPr algn="ctr"/>
            <a:r>
              <a:rPr lang="en-US" sz="1000" dirty="0" err="1" smtClean="0"/>
              <a:t>Obed</a:t>
            </a:r>
            <a:r>
              <a:rPr lang="en-US" sz="1000" dirty="0" smtClean="0"/>
              <a:t>, Jesse, David</a:t>
            </a:r>
            <a:endParaRPr lang="en-US" sz="1000" dirty="0"/>
          </a:p>
        </p:txBody>
      </p:sp>
      <p:sp>
        <p:nvSpPr>
          <p:cNvPr id="226" name="TextBox 225"/>
          <p:cNvSpPr txBox="1"/>
          <p:nvPr/>
        </p:nvSpPr>
        <p:spPr>
          <a:xfrm>
            <a:off x="2656230" y="2486561"/>
            <a:ext cx="645757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 &amp; 2</a:t>
            </a:r>
          </a:p>
          <a:p>
            <a:pPr algn="ctr"/>
            <a:r>
              <a:rPr lang="en-US" sz="1200" dirty="0" smtClean="0"/>
              <a:t>Samuel</a:t>
            </a:r>
          </a:p>
          <a:p>
            <a:pPr algn="ctr"/>
            <a:r>
              <a:rPr lang="en-US" sz="800" dirty="0" smtClean="0"/>
              <a:t>Hannah</a:t>
            </a:r>
          </a:p>
          <a:p>
            <a:pPr algn="ctr"/>
            <a:r>
              <a:rPr lang="en-US" sz="800" dirty="0" smtClean="0"/>
              <a:t>Eli - Priest </a:t>
            </a:r>
          </a:p>
          <a:p>
            <a:pPr algn="ctr"/>
            <a:r>
              <a:rPr lang="en-US" sz="600" dirty="0" err="1" smtClean="0"/>
              <a:t>Hophni</a:t>
            </a:r>
            <a:r>
              <a:rPr lang="en-US" sz="600" dirty="0" smtClean="0"/>
              <a:t> &amp;</a:t>
            </a:r>
          </a:p>
          <a:p>
            <a:pPr algn="ctr"/>
            <a:r>
              <a:rPr lang="en-US" sz="600" dirty="0" err="1" smtClean="0"/>
              <a:t>Phinehas</a:t>
            </a:r>
            <a:endParaRPr lang="en-US" sz="600" dirty="0" smtClean="0"/>
          </a:p>
          <a:p>
            <a:pPr algn="ctr"/>
            <a:r>
              <a:rPr lang="en-US" sz="800" dirty="0" smtClean="0"/>
              <a:t>Israel/King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1730617" y="3539081"/>
            <a:ext cx="904414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King</a:t>
            </a:r>
          </a:p>
          <a:p>
            <a:pPr algn="ctr"/>
            <a:r>
              <a:rPr lang="en-US" dirty="0" smtClean="0"/>
              <a:t>Saul</a:t>
            </a:r>
          </a:p>
          <a:p>
            <a:pPr algn="ctr"/>
            <a:r>
              <a:rPr lang="en-US" sz="1000" dirty="0" smtClean="0"/>
              <a:t>David/Harp</a:t>
            </a:r>
          </a:p>
          <a:p>
            <a:pPr algn="ctr"/>
            <a:r>
              <a:rPr lang="en-US" sz="1000" dirty="0" smtClean="0"/>
              <a:t>Goliath</a:t>
            </a:r>
          </a:p>
          <a:p>
            <a:pPr algn="ctr"/>
            <a:r>
              <a:rPr lang="en-US" sz="1000" dirty="0" smtClean="0"/>
              <a:t>Jonathan</a:t>
            </a:r>
          </a:p>
          <a:p>
            <a:pPr algn="ctr"/>
            <a:r>
              <a:rPr lang="en-US" sz="1000" dirty="0" smtClean="0"/>
              <a:t>Saul rejected!</a:t>
            </a:r>
          </a:p>
          <a:p>
            <a:pPr algn="ctr"/>
            <a:r>
              <a:rPr lang="en-US" sz="1000" dirty="0" smtClean="0"/>
              <a:t>David/Flees</a:t>
            </a:r>
          </a:p>
          <a:p>
            <a:pPr algn="ctr"/>
            <a:r>
              <a:rPr lang="en-US" sz="1000" dirty="0" smtClean="0"/>
              <a:t>Spares Saul’s</a:t>
            </a:r>
          </a:p>
          <a:p>
            <a:pPr algn="ctr"/>
            <a:r>
              <a:rPr lang="en-US" sz="1000" dirty="0" smtClean="0"/>
              <a:t> life x2</a:t>
            </a:r>
            <a:endParaRPr lang="en-US" sz="1000" dirty="0"/>
          </a:p>
        </p:txBody>
      </p:sp>
      <p:sp>
        <p:nvSpPr>
          <p:cNvPr id="237" name="TextBox 236"/>
          <p:cNvSpPr txBox="1"/>
          <p:nvPr/>
        </p:nvSpPr>
        <p:spPr>
          <a:xfrm>
            <a:off x="2485856" y="4523966"/>
            <a:ext cx="91403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King</a:t>
            </a:r>
          </a:p>
          <a:p>
            <a:pPr algn="ctr"/>
            <a:r>
              <a:rPr lang="en-US" dirty="0" smtClean="0"/>
              <a:t>David</a:t>
            </a:r>
          </a:p>
          <a:p>
            <a:pPr algn="ctr"/>
            <a:r>
              <a:rPr lang="en-US" sz="800" dirty="0" smtClean="0"/>
              <a:t>After God’s Heart</a:t>
            </a:r>
          </a:p>
          <a:p>
            <a:pPr algn="ctr"/>
            <a:r>
              <a:rPr lang="en-US" sz="1100" b="1" dirty="0" smtClean="0"/>
              <a:t>Promised</a:t>
            </a:r>
          </a:p>
          <a:p>
            <a:pPr algn="ctr"/>
            <a:r>
              <a:rPr lang="en-US" sz="1100" b="1" dirty="0" smtClean="0"/>
              <a:t> Royal Line</a:t>
            </a:r>
          </a:p>
          <a:p>
            <a:pPr algn="ctr"/>
            <a:r>
              <a:rPr lang="en-US" sz="800" dirty="0" smtClean="0"/>
              <a:t>Defeats Enemies</a:t>
            </a:r>
          </a:p>
          <a:p>
            <a:pPr algn="ctr"/>
            <a:r>
              <a:rPr lang="en-US" sz="800" dirty="0" smtClean="0"/>
              <a:t>Bathsheba</a:t>
            </a:r>
          </a:p>
          <a:p>
            <a:pPr algn="ctr"/>
            <a:r>
              <a:rPr lang="en-US" sz="800" dirty="0" smtClean="0"/>
              <a:t>Mighty Men</a:t>
            </a:r>
            <a:endParaRPr lang="en-US" sz="800" dirty="0"/>
          </a:p>
        </p:txBody>
      </p:sp>
      <p:cxnSp>
        <p:nvCxnSpPr>
          <p:cNvPr id="242" name="Straight Arrow Connector 241"/>
          <p:cNvCxnSpPr/>
          <p:nvPr/>
        </p:nvCxnSpPr>
        <p:spPr>
          <a:xfrm flipH="1" flipV="1">
            <a:off x="3350489" y="2268518"/>
            <a:ext cx="73011" cy="1399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3043622" y="3651039"/>
            <a:ext cx="101502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King</a:t>
            </a:r>
          </a:p>
          <a:p>
            <a:pPr algn="ctr"/>
            <a:r>
              <a:rPr lang="en-US" dirty="0" smtClean="0"/>
              <a:t>Solomon</a:t>
            </a:r>
          </a:p>
          <a:p>
            <a:pPr algn="ctr"/>
            <a:r>
              <a:rPr lang="en-US" sz="800" dirty="0" smtClean="0"/>
              <a:t>Wisdom &amp; Wealth</a:t>
            </a:r>
          </a:p>
          <a:p>
            <a:pPr algn="ctr"/>
            <a:r>
              <a:rPr lang="en-US" sz="1400" b="1" dirty="0" smtClean="0"/>
              <a:t>TEMPLE</a:t>
            </a:r>
          </a:p>
          <a:p>
            <a:pPr algn="ctr"/>
            <a:r>
              <a:rPr lang="en-US" sz="800" dirty="0" smtClean="0"/>
              <a:t>Too many wives!</a:t>
            </a:r>
          </a:p>
          <a:p>
            <a:pPr algn="ctr"/>
            <a:r>
              <a:rPr lang="en-US" sz="800" dirty="0" smtClean="0"/>
              <a:t>Idolatry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3301987" y="2490159"/>
            <a:ext cx="190001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 &amp; 2 Kings</a:t>
            </a:r>
          </a:p>
          <a:p>
            <a:pPr algn="ctr"/>
            <a:r>
              <a:rPr lang="en-US" sz="1400" dirty="0" smtClean="0"/>
              <a:t>1 &amp; 2 Chronicles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441106" y="1358135"/>
            <a:ext cx="580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Elijah</a:t>
            </a:r>
            <a:endParaRPr lang="en-US" sz="1400" dirty="0"/>
          </a:p>
        </p:txBody>
      </p:sp>
      <p:sp>
        <p:nvSpPr>
          <p:cNvPr id="256" name="TextBox 255"/>
          <p:cNvSpPr txBox="1"/>
          <p:nvPr/>
        </p:nvSpPr>
        <p:spPr>
          <a:xfrm>
            <a:off x="3811741" y="1548151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Elisha</a:t>
            </a:r>
            <a:endParaRPr lang="en-US" sz="1400" dirty="0"/>
          </a:p>
        </p:txBody>
      </p:sp>
      <p:cxnSp>
        <p:nvCxnSpPr>
          <p:cNvPr id="257" name="Straight Arrow Connector 256"/>
          <p:cNvCxnSpPr/>
          <p:nvPr/>
        </p:nvCxnSpPr>
        <p:spPr>
          <a:xfrm>
            <a:off x="3775581" y="1627328"/>
            <a:ext cx="115112" cy="458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/>
          <p:nvPr/>
        </p:nvCxnSpPr>
        <p:spPr>
          <a:xfrm flipH="1">
            <a:off x="3975443" y="1836291"/>
            <a:ext cx="35248" cy="248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429000" y="3183758"/>
            <a:ext cx="1625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Divided Kingdom</a:t>
            </a:r>
          </a:p>
          <a:p>
            <a:r>
              <a:rPr lang="en-US" sz="1000" dirty="0" smtClean="0"/>
              <a:t>North/Israel &amp; South/Judah</a:t>
            </a:r>
            <a:endParaRPr lang="en-US" sz="1000" dirty="0"/>
          </a:p>
        </p:txBody>
      </p:sp>
      <p:cxnSp>
        <p:nvCxnSpPr>
          <p:cNvPr id="260" name="Straight Arrow Connector 259"/>
          <p:cNvCxnSpPr/>
          <p:nvPr/>
        </p:nvCxnSpPr>
        <p:spPr>
          <a:xfrm>
            <a:off x="4648200" y="1627328"/>
            <a:ext cx="0" cy="3135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185572" y="930271"/>
            <a:ext cx="91243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 smtClean="0"/>
              <a:t>Northern </a:t>
            </a:r>
          </a:p>
          <a:p>
            <a:pPr algn="ctr"/>
            <a:r>
              <a:rPr lang="en-US" sz="1400" b="1" dirty="0" smtClean="0"/>
              <a:t>Captivity</a:t>
            </a:r>
          </a:p>
          <a:p>
            <a:pPr algn="ctr"/>
            <a:r>
              <a:rPr lang="en-US" sz="1400" dirty="0" smtClean="0"/>
              <a:t>722 BC</a:t>
            </a:r>
            <a:endParaRPr lang="en-US" sz="1400" dirty="0"/>
          </a:p>
        </p:txBody>
      </p:sp>
      <p:sp>
        <p:nvSpPr>
          <p:cNvPr id="262" name="TextBox 261"/>
          <p:cNvSpPr txBox="1"/>
          <p:nvPr/>
        </p:nvSpPr>
        <p:spPr>
          <a:xfrm>
            <a:off x="2325000" y="6341137"/>
            <a:ext cx="204985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Psalms, Proverbs, </a:t>
            </a:r>
          </a:p>
          <a:p>
            <a:pPr algn="ctr"/>
            <a:r>
              <a:rPr lang="en-US" sz="1200" dirty="0" smtClean="0"/>
              <a:t>Ecclesiastes, Song of Solomon</a:t>
            </a:r>
            <a:endParaRPr lang="en-US" sz="1200" dirty="0"/>
          </a:p>
        </p:txBody>
      </p:sp>
      <p:sp>
        <p:nvSpPr>
          <p:cNvPr id="264" name="TextBox 263"/>
          <p:cNvSpPr txBox="1"/>
          <p:nvPr/>
        </p:nvSpPr>
        <p:spPr>
          <a:xfrm>
            <a:off x="4021714" y="3719544"/>
            <a:ext cx="622286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840</a:t>
            </a:r>
          </a:p>
          <a:p>
            <a:r>
              <a:rPr lang="en-US" sz="1000" dirty="0" smtClean="0"/>
              <a:t>Obadiah</a:t>
            </a:r>
            <a:endParaRPr lang="en-US" sz="1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4086754" y="4027652"/>
            <a:ext cx="79450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830-15</a:t>
            </a:r>
          </a:p>
          <a:p>
            <a:pPr algn="ctr"/>
            <a:r>
              <a:rPr lang="en-US" sz="1000" dirty="0" smtClean="0"/>
              <a:t>Joel</a:t>
            </a:r>
            <a:endParaRPr lang="en-US" sz="1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4185291" y="4353554"/>
            <a:ext cx="580608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785-70 </a:t>
            </a:r>
          </a:p>
          <a:p>
            <a:pPr algn="ctr"/>
            <a:r>
              <a:rPr lang="en-US" sz="1000" dirty="0" smtClean="0"/>
              <a:t>Jonah</a:t>
            </a:r>
            <a:endParaRPr lang="en-US" sz="1000" dirty="0"/>
          </a:p>
        </p:txBody>
      </p:sp>
      <p:sp>
        <p:nvSpPr>
          <p:cNvPr id="268" name="TextBox 267"/>
          <p:cNvSpPr txBox="1"/>
          <p:nvPr/>
        </p:nvSpPr>
        <p:spPr>
          <a:xfrm>
            <a:off x="4315242" y="4720882"/>
            <a:ext cx="551754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765-55</a:t>
            </a:r>
          </a:p>
          <a:p>
            <a:pPr algn="ctr"/>
            <a:r>
              <a:rPr lang="en-US" sz="1000" dirty="0" smtClean="0"/>
              <a:t> Amos</a:t>
            </a:r>
            <a:endParaRPr lang="en-US" sz="1000" dirty="0"/>
          </a:p>
        </p:txBody>
      </p:sp>
      <p:sp>
        <p:nvSpPr>
          <p:cNvPr id="269" name="TextBox 268"/>
          <p:cNvSpPr txBox="1"/>
          <p:nvPr/>
        </p:nvSpPr>
        <p:spPr>
          <a:xfrm>
            <a:off x="4318752" y="5056290"/>
            <a:ext cx="580608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dirty="0" smtClean="0"/>
              <a:t>755-14 </a:t>
            </a:r>
          </a:p>
          <a:p>
            <a:pPr algn="ctr"/>
            <a:r>
              <a:rPr lang="en-US" sz="1000" dirty="0" smtClean="0"/>
              <a:t>Hosea</a:t>
            </a:r>
            <a:endParaRPr lang="en-US" sz="1000" dirty="0"/>
          </a:p>
        </p:txBody>
      </p:sp>
      <p:sp>
        <p:nvSpPr>
          <p:cNvPr id="270" name="TextBox 269"/>
          <p:cNvSpPr txBox="1"/>
          <p:nvPr/>
        </p:nvSpPr>
        <p:spPr>
          <a:xfrm>
            <a:off x="4325435" y="5408905"/>
            <a:ext cx="646331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dirty="0" smtClean="0"/>
              <a:t>739-692 </a:t>
            </a:r>
          </a:p>
          <a:p>
            <a:pPr algn="ctr"/>
            <a:r>
              <a:rPr lang="en-US" sz="1000" dirty="0" smtClean="0"/>
              <a:t>Isaiah</a:t>
            </a:r>
            <a:endParaRPr lang="en-US" sz="1000" dirty="0"/>
          </a:p>
        </p:txBody>
      </p:sp>
      <p:sp>
        <p:nvSpPr>
          <p:cNvPr id="271" name="TextBox 270"/>
          <p:cNvSpPr txBox="1"/>
          <p:nvPr/>
        </p:nvSpPr>
        <p:spPr>
          <a:xfrm>
            <a:off x="4374856" y="5772090"/>
            <a:ext cx="580608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00" dirty="0" smtClean="0"/>
              <a:t>736-01 </a:t>
            </a:r>
          </a:p>
          <a:p>
            <a:r>
              <a:rPr lang="en-US" sz="1000" dirty="0" smtClean="0"/>
              <a:t>Micah</a:t>
            </a:r>
            <a:endParaRPr lang="en-US" sz="1000" dirty="0"/>
          </a:p>
        </p:txBody>
      </p:sp>
      <p:sp>
        <p:nvSpPr>
          <p:cNvPr id="272" name="TextBox 271"/>
          <p:cNvSpPr txBox="1"/>
          <p:nvPr/>
        </p:nvSpPr>
        <p:spPr>
          <a:xfrm>
            <a:off x="5179126" y="4275555"/>
            <a:ext cx="683200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627-575</a:t>
            </a:r>
          </a:p>
          <a:p>
            <a:r>
              <a:rPr lang="en-US" sz="1000" dirty="0" smtClean="0"/>
              <a:t>Jeremiah</a:t>
            </a:r>
            <a:endParaRPr lang="en-US" sz="1000" dirty="0"/>
          </a:p>
        </p:txBody>
      </p:sp>
      <p:sp>
        <p:nvSpPr>
          <p:cNvPr id="273" name="TextBox 272"/>
          <p:cNvSpPr txBox="1"/>
          <p:nvPr/>
        </p:nvSpPr>
        <p:spPr>
          <a:xfrm>
            <a:off x="5348477" y="4950865"/>
            <a:ext cx="617478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605-536</a:t>
            </a:r>
          </a:p>
          <a:p>
            <a:pPr algn="ctr"/>
            <a:r>
              <a:rPr lang="en-US" sz="1000" dirty="0" smtClean="0"/>
              <a:t>Daniel</a:t>
            </a:r>
            <a:endParaRPr lang="en-US" sz="1000" dirty="0"/>
          </a:p>
        </p:txBody>
      </p:sp>
      <p:cxnSp>
        <p:nvCxnSpPr>
          <p:cNvPr id="274" name="Straight Arrow Connector 273"/>
          <p:cNvCxnSpPr/>
          <p:nvPr/>
        </p:nvCxnSpPr>
        <p:spPr>
          <a:xfrm flipH="1">
            <a:off x="5376798" y="1873937"/>
            <a:ext cx="2474" cy="183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8" name="TextBox 277"/>
          <p:cNvSpPr txBox="1"/>
          <p:nvPr/>
        </p:nvSpPr>
        <p:spPr>
          <a:xfrm>
            <a:off x="4916643" y="1026546"/>
            <a:ext cx="890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606 Attack</a:t>
            </a:r>
          </a:p>
          <a:p>
            <a:pPr algn="ctr"/>
            <a:r>
              <a:rPr lang="en-US" sz="1400" b="1" dirty="0" smtClean="0"/>
              <a:t>Daniel </a:t>
            </a:r>
          </a:p>
          <a:p>
            <a:pPr algn="ctr"/>
            <a:r>
              <a:rPr lang="en-US" sz="1000" dirty="0" smtClean="0"/>
              <a:t>to Babylon</a:t>
            </a:r>
          </a:p>
          <a:p>
            <a:pPr algn="ctr"/>
            <a:r>
              <a:rPr lang="en-US" sz="800" dirty="0" smtClean="0"/>
              <a:t>Nebuchadnezzar   Belshazzar</a:t>
            </a:r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4937574" y="3029247"/>
            <a:ext cx="78681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586 BC</a:t>
            </a:r>
          </a:p>
          <a:p>
            <a:pPr algn="ctr"/>
            <a:r>
              <a:rPr lang="en-US" sz="1200" dirty="0" smtClean="0"/>
              <a:t> </a:t>
            </a:r>
            <a:r>
              <a:rPr lang="en-US" sz="1000" dirty="0" smtClean="0"/>
              <a:t>Temple </a:t>
            </a:r>
          </a:p>
          <a:p>
            <a:pPr algn="ctr"/>
            <a:r>
              <a:rPr lang="en-US" sz="1000" dirty="0" smtClean="0"/>
              <a:t>Destroyed</a:t>
            </a:r>
          </a:p>
          <a:p>
            <a:pPr algn="ctr"/>
            <a:r>
              <a:rPr lang="en-US" sz="1200" b="1" dirty="0" smtClean="0"/>
              <a:t>Southern</a:t>
            </a:r>
          </a:p>
          <a:p>
            <a:pPr algn="ctr"/>
            <a:r>
              <a:rPr lang="en-US" sz="1200" b="1" dirty="0" smtClean="0"/>
              <a:t> Captivity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94894" y="6273225"/>
            <a:ext cx="950197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Prophets</a:t>
            </a:r>
          </a:p>
          <a:p>
            <a:pPr algn="ctr"/>
            <a:r>
              <a:rPr lang="en-US" sz="800" dirty="0" smtClean="0"/>
              <a:t>Repent &amp; Return</a:t>
            </a:r>
          </a:p>
          <a:p>
            <a:pPr algn="ctr"/>
            <a:r>
              <a:rPr lang="en-US" sz="800" dirty="0" smtClean="0"/>
              <a:t>Apocalyptic</a:t>
            </a:r>
            <a:endParaRPr lang="en-US" sz="800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090756" y="6146780"/>
            <a:ext cx="252864" cy="1970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89" idx="2"/>
          </p:cNvCxnSpPr>
          <p:nvPr/>
        </p:nvCxnSpPr>
        <p:spPr>
          <a:xfrm flipV="1">
            <a:off x="5778790" y="6003171"/>
            <a:ext cx="0" cy="30665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005896" y="4137477"/>
            <a:ext cx="1154482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New Covenant</a:t>
            </a:r>
          </a:p>
          <a:p>
            <a:pPr algn="ctr"/>
            <a:r>
              <a:rPr lang="en-US" sz="1000" dirty="0" smtClean="0"/>
              <a:t>Jeremiah 31:31-34</a:t>
            </a:r>
          </a:p>
          <a:p>
            <a:pPr algn="ctr"/>
            <a:r>
              <a:rPr lang="en-US" sz="1000" dirty="0" smtClean="0"/>
              <a:t>Hebrews!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69256" y="208458"/>
            <a:ext cx="161175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Assyrian</a:t>
            </a:r>
          </a:p>
          <a:p>
            <a:pPr algn="ctr"/>
            <a:r>
              <a:rPr lang="en-US" sz="1400" dirty="0" smtClean="0"/>
              <a:t>Empire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334504" y="319840"/>
            <a:ext cx="106761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Philistine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93258" y="163142"/>
            <a:ext cx="102165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Hittite</a:t>
            </a:r>
          </a:p>
          <a:p>
            <a:pPr algn="ctr"/>
            <a:r>
              <a:rPr lang="en-US" sz="1400" dirty="0" smtClean="0"/>
              <a:t>Empire</a:t>
            </a:r>
          </a:p>
        </p:txBody>
      </p:sp>
      <p:sp>
        <p:nvSpPr>
          <p:cNvPr id="80" name="TextBox 79"/>
          <p:cNvSpPr txBox="1"/>
          <p:nvPr/>
        </p:nvSpPr>
        <p:spPr>
          <a:xfrm rot="16200000">
            <a:off x="4944547" y="326634"/>
            <a:ext cx="93027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Babylonian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547327" y="206412"/>
            <a:ext cx="133560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Mede/Persian</a:t>
            </a:r>
          </a:p>
          <a:p>
            <a:pPr algn="ctr"/>
            <a:r>
              <a:rPr lang="en-US" sz="1400" dirty="0" smtClean="0"/>
              <a:t>Empire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82935" y="203523"/>
            <a:ext cx="82192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Greece</a:t>
            </a:r>
          </a:p>
          <a:p>
            <a:pPr algn="ctr"/>
            <a:r>
              <a:rPr lang="en-US" sz="1400" dirty="0" smtClean="0"/>
              <a:t>Empire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713804" y="210355"/>
            <a:ext cx="134374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Roman</a:t>
            </a:r>
          </a:p>
          <a:p>
            <a:pPr algn="ctr"/>
            <a:r>
              <a:rPr lang="en-US" sz="1400" dirty="0" smtClean="0"/>
              <a:t>Empire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8724743" y="471965"/>
            <a:ext cx="303865" cy="182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470051" y="5603061"/>
            <a:ext cx="617478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593-560</a:t>
            </a:r>
          </a:p>
          <a:p>
            <a:pPr algn="ctr"/>
            <a:r>
              <a:rPr lang="en-US" sz="1000" dirty="0" smtClean="0"/>
              <a:t>Ezekiel</a:t>
            </a:r>
            <a:endParaRPr lang="en-US" sz="1000" dirty="0"/>
          </a:p>
        </p:txBody>
      </p:sp>
      <p:sp>
        <p:nvSpPr>
          <p:cNvPr id="90" name="TextBox 89"/>
          <p:cNvSpPr txBox="1"/>
          <p:nvPr/>
        </p:nvSpPr>
        <p:spPr>
          <a:xfrm>
            <a:off x="6242825" y="1465377"/>
            <a:ext cx="609883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Esther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4777439" y="4415024"/>
            <a:ext cx="56618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660 </a:t>
            </a:r>
          </a:p>
          <a:p>
            <a:r>
              <a:rPr lang="en-US" sz="1000" dirty="0" smtClean="0"/>
              <a:t>Nahum</a:t>
            </a:r>
            <a:endParaRPr lang="en-US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5173515" y="4599168"/>
            <a:ext cx="694421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607</a:t>
            </a:r>
          </a:p>
          <a:p>
            <a:r>
              <a:rPr lang="en-US" sz="1000" dirty="0" smtClean="0"/>
              <a:t>Habakkuk</a:t>
            </a:r>
            <a:endParaRPr lang="en-US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4949323" y="3938801"/>
            <a:ext cx="728084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635</a:t>
            </a:r>
          </a:p>
          <a:p>
            <a:r>
              <a:rPr lang="en-US" sz="1000" dirty="0" smtClean="0"/>
              <a:t>Zephaniah</a:t>
            </a:r>
            <a:endParaRPr lang="en-US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5688628" y="3919690"/>
            <a:ext cx="809837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520 Haggai </a:t>
            </a:r>
          </a:p>
          <a:p>
            <a:pPr algn="ctr"/>
            <a:r>
              <a:rPr lang="en-US" sz="1000" dirty="0" smtClean="0"/>
              <a:t>&amp; Zechariah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6225865" y="4353554"/>
            <a:ext cx="595036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440</a:t>
            </a:r>
          </a:p>
          <a:p>
            <a:pPr algn="ctr"/>
            <a:r>
              <a:rPr lang="en-US" sz="1000" dirty="0" smtClean="0"/>
              <a:t>Malachi</a:t>
            </a:r>
            <a:endParaRPr 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5628123" y="2634223"/>
            <a:ext cx="815297" cy="116955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Ezra</a:t>
            </a:r>
          </a:p>
          <a:p>
            <a:pPr algn="ctr"/>
            <a:r>
              <a:rPr lang="en-US" sz="800" dirty="0" smtClean="0"/>
              <a:t>Cyrus Edit 536</a:t>
            </a:r>
          </a:p>
          <a:p>
            <a:pPr algn="ctr"/>
            <a:r>
              <a:rPr lang="en-US" sz="800" dirty="0" err="1" smtClean="0"/>
              <a:t>Zerubbabel’s</a:t>
            </a:r>
            <a:endParaRPr lang="en-US" sz="800" dirty="0" smtClean="0"/>
          </a:p>
          <a:p>
            <a:pPr algn="ctr"/>
            <a:r>
              <a:rPr lang="en-US" sz="800" dirty="0" smtClean="0"/>
              <a:t>Temple 516</a:t>
            </a:r>
          </a:p>
          <a:p>
            <a:pPr algn="ctr"/>
            <a:r>
              <a:rPr lang="en-US" sz="800" dirty="0" smtClean="0"/>
              <a:t>Trumpets &amp; Passover</a:t>
            </a:r>
          </a:p>
          <a:p>
            <a:pPr algn="ctr"/>
            <a:r>
              <a:rPr lang="en-US" sz="800" dirty="0" smtClean="0"/>
              <a:t>Ezra return 458</a:t>
            </a:r>
          </a:p>
          <a:p>
            <a:pPr algn="ctr"/>
            <a:r>
              <a:rPr lang="en-US" sz="800" dirty="0" smtClean="0"/>
              <a:t>Repentance</a:t>
            </a:r>
            <a:endParaRPr lang="en-US" sz="800" dirty="0"/>
          </a:p>
        </p:txBody>
      </p:sp>
      <p:cxnSp>
        <p:nvCxnSpPr>
          <p:cNvPr id="98" name="Straight Arrow Connector 97"/>
          <p:cNvCxnSpPr/>
          <p:nvPr/>
        </p:nvCxnSpPr>
        <p:spPr>
          <a:xfrm flipH="1" flipV="1">
            <a:off x="5868216" y="2244071"/>
            <a:ext cx="51226" cy="462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333452" y="2678191"/>
            <a:ext cx="1038511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Nehemiah</a:t>
            </a:r>
          </a:p>
          <a:p>
            <a:pPr algn="ctr"/>
            <a:r>
              <a:rPr lang="en-US" sz="800" dirty="0" smtClean="0"/>
              <a:t>Rebuild walls of</a:t>
            </a:r>
          </a:p>
          <a:p>
            <a:pPr algn="ctr"/>
            <a:r>
              <a:rPr lang="en-US" sz="800" dirty="0" smtClean="0"/>
              <a:t>Jerusalem</a:t>
            </a:r>
            <a:endParaRPr lang="en-US" sz="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520725" y="766106"/>
            <a:ext cx="1412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Darius</a:t>
            </a:r>
          </a:p>
          <a:p>
            <a:r>
              <a:rPr lang="en-US" sz="1000" dirty="0" smtClean="0"/>
              <a:t>    Cyrus</a:t>
            </a:r>
          </a:p>
          <a:p>
            <a:r>
              <a:rPr lang="en-US" sz="1000" dirty="0" smtClean="0"/>
              <a:t>           </a:t>
            </a:r>
            <a:r>
              <a:rPr lang="en-US" sz="1000" dirty="0"/>
              <a:t>X</a:t>
            </a:r>
            <a:r>
              <a:rPr lang="en-US" sz="1000" dirty="0" smtClean="0"/>
              <a:t>erxes</a:t>
            </a:r>
          </a:p>
          <a:p>
            <a:r>
              <a:rPr lang="en-US" sz="1000" dirty="0" smtClean="0"/>
              <a:t>                   </a:t>
            </a:r>
            <a:r>
              <a:rPr lang="en-US" sz="1000" dirty="0" err="1" smtClean="0"/>
              <a:t>Artaxerses</a:t>
            </a:r>
            <a:endParaRPr lang="en-US" sz="1000" dirty="0"/>
          </a:p>
        </p:txBody>
      </p:sp>
      <p:cxnSp>
        <p:nvCxnSpPr>
          <p:cNvPr id="118" name="Straight Arrow Connector 117"/>
          <p:cNvCxnSpPr/>
          <p:nvPr/>
        </p:nvCxnSpPr>
        <p:spPr>
          <a:xfrm flipV="1">
            <a:off x="6172200" y="2303510"/>
            <a:ext cx="68866" cy="419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flipH="1">
            <a:off x="5817308" y="1213805"/>
            <a:ext cx="25581" cy="8251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220" idx="3"/>
          </p:cNvCxnSpPr>
          <p:nvPr/>
        </p:nvCxnSpPr>
        <p:spPr>
          <a:xfrm flipH="1">
            <a:off x="6403962" y="1821841"/>
            <a:ext cx="78917" cy="259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879121" y="23805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58yr</a:t>
            </a:r>
          </a:p>
          <a:p>
            <a:r>
              <a:rPr lang="en-US" sz="800" dirty="0" smtClean="0"/>
              <a:t> gap</a:t>
            </a:r>
            <a:endParaRPr lang="en-US" sz="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202535" y="2376937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13yr</a:t>
            </a:r>
          </a:p>
          <a:p>
            <a:pPr algn="ctr"/>
            <a:r>
              <a:rPr lang="en-US" sz="800" dirty="0" smtClean="0"/>
              <a:t>gap</a:t>
            </a:r>
            <a:endParaRPr lang="en-US" sz="800" dirty="0"/>
          </a:p>
        </p:txBody>
      </p:sp>
      <p:cxnSp>
        <p:nvCxnSpPr>
          <p:cNvPr id="141" name="Straight Arrow Connector 140"/>
          <p:cNvCxnSpPr/>
          <p:nvPr/>
        </p:nvCxnSpPr>
        <p:spPr>
          <a:xfrm flipH="1" flipV="1">
            <a:off x="6454103" y="2250540"/>
            <a:ext cx="205508" cy="471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572566" y="1833054"/>
            <a:ext cx="2035663" cy="2462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God is silent!</a:t>
            </a:r>
            <a:endParaRPr lang="en-US" sz="1000" dirty="0"/>
          </a:p>
        </p:txBody>
      </p:sp>
      <p:sp>
        <p:nvSpPr>
          <p:cNvPr id="150" name="TextBox 149"/>
          <p:cNvSpPr txBox="1"/>
          <p:nvPr/>
        </p:nvSpPr>
        <p:spPr>
          <a:xfrm>
            <a:off x="5322595" y="5278646"/>
            <a:ext cx="894797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586-80</a:t>
            </a:r>
          </a:p>
          <a:p>
            <a:pPr algn="ctr"/>
            <a:r>
              <a:rPr lang="en-US" sz="1000" dirty="0" smtClean="0"/>
              <a:t>Lamentations</a:t>
            </a:r>
            <a:endParaRPr lang="en-US" sz="1000" dirty="0"/>
          </a:p>
        </p:txBody>
      </p:sp>
      <p:sp>
        <p:nvSpPr>
          <p:cNvPr id="154" name="TextBox 153"/>
          <p:cNvSpPr txBox="1"/>
          <p:nvPr/>
        </p:nvSpPr>
        <p:spPr>
          <a:xfrm>
            <a:off x="7826736" y="2248767"/>
            <a:ext cx="901209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endParaRPr lang="en-US" sz="1000" dirty="0" smtClean="0"/>
          </a:p>
          <a:p>
            <a:pPr algn="ctr"/>
            <a:r>
              <a:rPr lang="en-US" sz="1000" dirty="0" smtClean="0"/>
              <a:t>Jesus is BORN</a:t>
            </a:r>
            <a:endParaRPr lang="en-US" sz="1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7946631" y="2582492"/>
            <a:ext cx="1125629" cy="86177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32AD</a:t>
            </a:r>
          </a:p>
          <a:p>
            <a:pPr algn="ctr"/>
            <a:r>
              <a:rPr lang="en-US" sz="800" dirty="0" smtClean="0"/>
              <a:t>Crucifixion</a:t>
            </a:r>
          </a:p>
          <a:p>
            <a:pPr algn="ctr"/>
            <a:r>
              <a:rPr lang="en-US" sz="800" dirty="0" smtClean="0"/>
              <a:t>Resurrection</a:t>
            </a:r>
          </a:p>
          <a:p>
            <a:pPr algn="ctr"/>
            <a:r>
              <a:rPr lang="en-US" sz="800" dirty="0" smtClean="0"/>
              <a:t>Assentation</a:t>
            </a:r>
          </a:p>
          <a:p>
            <a:pPr algn="ctr"/>
            <a:r>
              <a:rPr lang="en-US" sz="800" dirty="0" smtClean="0"/>
              <a:t>Pentecost – Holy Spirit</a:t>
            </a:r>
          </a:p>
          <a:p>
            <a:pPr algn="ctr"/>
            <a:r>
              <a:rPr lang="en-US" sz="800" dirty="0" smtClean="0"/>
              <a:t>Birth of the Church</a:t>
            </a:r>
            <a:endParaRPr lang="en-US" sz="800" dirty="0"/>
          </a:p>
        </p:txBody>
      </p:sp>
      <p:cxnSp>
        <p:nvCxnSpPr>
          <p:cNvPr id="156" name="Straight Arrow Connector 155"/>
          <p:cNvCxnSpPr/>
          <p:nvPr/>
        </p:nvCxnSpPr>
        <p:spPr>
          <a:xfrm flipV="1">
            <a:off x="8509443" y="2227732"/>
            <a:ext cx="104591" cy="1519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/>
          <p:nvPr/>
        </p:nvCxnSpPr>
        <p:spPr>
          <a:xfrm flipV="1">
            <a:off x="8686800" y="2241931"/>
            <a:ext cx="76000" cy="41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 flipV="1">
            <a:off x="8673146" y="2113068"/>
            <a:ext cx="442623" cy="74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8429121" y="3471468"/>
            <a:ext cx="785793" cy="40011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95 AD</a:t>
            </a:r>
          </a:p>
          <a:p>
            <a:pPr algn="ctr"/>
            <a:r>
              <a:rPr lang="en-US" sz="1000" dirty="0" smtClean="0"/>
              <a:t>Revelations</a:t>
            </a:r>
            <a:endParaRPr lang="en-US" sz="1000" dirty="0"/>
          </a:p>
        </p:txBody>
      </p:sp>
      <p:cxnSp>
        <p:nvCxnSpPr>
          <p:cNvPr id="171" name="Straight Arrow Connector 170"/>
          <p:cNvCxnSpPr/>
          <p:nvPr/>
        </p:nvCxnSpPr>
        <p:spPr>
          <a:xfrm flipH="1" flipV="1">
            <a:off x="9049570" y="2258283"/>
            <a:ext cx="10442" cy="1387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8673146" y="1940922"/>
            <a:ext cx="7769" cy="4236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490954" y="819938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Purim</a:t>
            </a:r>
            <a:endParaRPr lang="en-US" sz="1400" b="1" dirty="0"/>
          </a:p>
        </p:txBody>
      </p:sp>
      <p:cxnSp>
        <p:nvCxnSpPr>
          <p:cNvPr id="105" name="Straight Arrow Connector 104"/>
          <p:cNvCxnSpPr/>
          <p:nvPr/>
        </p:nvCxnSpPr>
        <p:spPr>
          <a:xfrm flipH="1">
            <a:off x="6799056" y="1098516"/>
            <a:ext cx="21845" cy="270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34214" y="743069"/>
            <a:ext cx="14864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Antiochus </a:t>
            </a:r>
            <a:r>
              <a:rPr lang="en-US" sz="1200" dirty="0" smtClean="0"/>
              <a:t>Epiphanes</a:t>
            </a:r>
          </a:p>
          <a:p>
            <a:pPr algn="ctr"/>
            <a:r>
              <a:rPr lang="en-US" sz="800" dirty="0" smtClean="0"/>
              <a:t>desecrates TEMPLE</a:t>
            </a:r>
          </a:p>
          <a:p>
            <a:pPr algn="ctr"/>
            <a:r>
              <a:rPr lang="en-US" sz="1000" dirty="0" smtClean="0"/>
              <a:t>Maccabean Revolt</a:t>
            </a:r>
          </a:p>
          <a:p>
            <a:pPr algn="ctr"/>
            <a:r>
              <a:rPr lang="en-US" sz="1400" b="1" dirty="0" smtClean="0"/>
              <a:t>Hanukkah</a:t>
            </a:r>
            <a:endParaRPr lang="en-US" sz="1400" b="1" dirty="0"/>
          </a:p>
        </p:txBody>
      </p:sp>
      <p:cxnSp>
        <p:nvCxnSpPr>
          <p:cNvPr id="111" name="Straight Arrow Connector 110"/>
          <p:cNvCxnSpPr>
            <a:stCxn id="9" idx="2"/>
          </p:cNvCxnSpPr>
          <p:nvPr/>
        </p:nvCxnSpPr>
        <p:spPr>
          <a:xfrm>
            <a:off x="7877463" y="1512510"/>
            <a:ext cx="11658" cy="2768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8893372" y="1774491"/>
            <a:ext cx="1085" cy="243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8536871" y="1067338"/>
            <a:ext cx="60988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27 books</a:t>
            </a:r>
          </a:p>
          <a:p>
            <a:pPr algn="ctr"/>
            <a:r>
              <a:rPr lang="en-US" sz="1200" dirty="0"/>
              <a:t>o</a:t>
            </a:r>
            <a:r>
              <a:rPr lang="en-US" sz="1200" dirty="0" smtClean="0"/>
              <a:t>f N.T.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766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522</Words>
  <Application>Microsoft Office PowerPoint</Application>
  <PresentationFormat>On-screen Show (4:3)</PresentationFormat>
  <Paragraphs>269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Agency FB</vt:lpstr>
      <vt:lpstr>Arial</vt:lpstr>
      <vt:lpstr>Calibri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</dc:creator>
  <cp:lastModifiedBy>James Darren Hales</cp:lastModifiedBy>
  <cp:revision>92</cp:revision>
  <cp:lastPrinted>2014-03-02T15:36:13Z</cp:lastPrinted>
  <dcterms:created xsi:type="dcterms:W3CDTF">2014-02-23T13:52:51Z</dcterms:created>
  <dcterms:modified xsi:type="dcterms:W3CDTF">2014-10-19T13:30:31Z</dcterms:modified>
</cp:coreProperties>
</file>